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BA6CA81-F98C-D79D-8A37-4B52E5564E23}" name="Anne Johnson" initials="AJ" userId="S-1-5-21-368837356-510083386-1972347303-212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C88FC-4916-85FD-7D61-FB65D60EFE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D62E19-1C27-C3AC-8646-EFF364007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ABF72-9BE5-65FE-E965-0A94E83BF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168E-3475-4758-A657-C78D3C19734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1DDCB-1D64-60ED-B0BC-82D8E919A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99243-7467-9F8B-44BC-AEF5DC806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52EC-6FAD-410E-95F7-BF72A5AA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A0729-F024-55A8-8E99-194943E2D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9848C5-320A-970F-E242-0C1C5BF6C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460FA-D53D-0E8F-67F4-0F6258540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168E-3475-4758-A657-C78D3C19734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3645E-A503-1B17-3A1B-BAB06CB8E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95398-5B44-1FC3-6A1E-35A85145A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52EC-6FAD-410E-95F7-BF72A5AA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94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1A2872-82FD-F0C8-D278-1781AAD500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F805C4-857B-F8F4-4062-32EF2BD2F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1BA4D-2775-678E-8BFD-321CD094A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168E-3475-4758-A657-C78D3C19734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0F52C-9000-D1DC-56E0-2FF67F434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8C8C9-A7D5-927B-0D35-4AEAB95F2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52EC-6FAD-410E-95F7-BF72A5AA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8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6187C-27C3-6AC1-A316-97F59B641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F9638-FA90-5410-3259-88698892A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B46354-30F1-E3FA-9CB5-5C3F05D5A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168E-3475-4758-A657-C78D3C19734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E219E-D8E9-8066-D7B0-47147644C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CF0CC-AA60-5A02-4557-5A305D930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52EC-6FAD-410E-95F7-BF72A5AA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8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CE1C8-6F3B-04BC-288F-CEE8AB53D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6CF4C9-9CF3-BA96-4189-68872FA70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6E4AC-445B-3C8F-A7AD-9DE1BD399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168E-3475-4758-A657-C78D3C19734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961ED-7F33-6F60-24F0-EDD2DAEB7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BC46E-609D-C59C-48F6-76B94D024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52EC-6FAD-410E-95F7-BF72A5AA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234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64890-43B2-C293-3AD5-583837E8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12A91-E9BA-7FA4-6C2A-9B7B0E5480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676530-A277-E153-2886-9F2D77578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81A11-4D11-51AD-49D2-1EAC9798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168E-3475-4758-A657-C78D3C19734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29060D-241C-C958-39DB-01B4D06BC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44EC06-DDC4-5A58-0145-12344AE7A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52EC-6FAD-410E-95F7-BF72A5AA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73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4C3A0-7667-31CF-F521-9130A04E9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25EB53-6731-E51A-7E67-A037EBD8E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737FFE-681F-4609-6641-884C8A620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0D2C08-3A6A-72E1-7175-89031E683A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07304E-FA3B-A21D-1F4D-293034365E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BA472A-8D11-CE71-28B2-4C838E201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168E-3475-4758-A657-C78D3C19734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3752DE-5C3B-3931-EBB3-55746197C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E4D3CD-116B-37E9-D0FC-B743DFF2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52EC-6FAD-410E-95F7-BF72A5AA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069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2224B-E112-789D-D4E4-A5D502BB5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184C5D-8358-A0BD-8C67-ED55A5D24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168E-3475-4758-A657-C78D3C19734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D24F21-D7A4-27E9-FB39-C63A51E0D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8AF89-CE75-9397-C731-A07AB7E47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52EC-6FAD-410E-95F7-BF72A5AA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6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3138CD-E577-E823-A37B-05944DF0C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168E-3475-4758-A657-C78D3C19734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F1ED36-5D94-52DD-515D-9C8704416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2ADAF1-C8B9-F051-1E4E-5F65F8E0F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52EC-6FAD-410E-95F7-BF72A5AA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04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94049-1DD9-8B11-B689-F625F4703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CBDCD-6095-A358-BF4E-EE56270FB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786A45-A51C-C387-6386-814CF9436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AD697-D8A1-2F58-9A00-43A3A4392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168E-3475-4758-A657-C78D3C19734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14AA5F-4134-8F69-B3FE-292D80855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C10FE-F5B0-6E64-4238-FC21418A4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52EC-6FAD-410E-95F7-BF72A5AA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91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17A9-E288-A24C-DD2C-8CC9B20BB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D7B9B1-490B-BAF4-E08F-A472A0F683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01FCBC-DDC3-66A5-2B76-4CB7995ED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FD88EF-89C0-0A7D-99C3-4E516E00C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168E-3475-4758-A657-C78D3C19734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043A0-AA86-0CD7-7B88-B47126587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54C5D-059E-8CDE-05E8-6F92D8A14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52EC-6FAD-410E-95F7-BF72A5AA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13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A0614E-3872-84A4-C698-6C8E3811D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0BE847-3D16-A26A-A309-94AEB2FB5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BF969-9E94-622E-4DB4-BD2DE8CF3C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A168E-3475-4758-A657-C78D3C197343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4BA03-8A62-20D7-5846-BFD0F29BF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E90B1-647F-6E1A-F95F-6DFAB24321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352EC-6FAD-410E-95F7-BF72A5AA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5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D21D14-EBBC-8256-11C4-F06D54DD5235}"/>
              </a:ext>
            </a:extLst>
          </p:cNvPr>
          <p:cNvSpPr/>
          <p:nvPr/>
        </p:nvSpPr>
        <p:spPr>
          <a:xfrm>
            <a:off x="906011" y="343949"/>
            <a:ext cx="10779853" cy="54528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      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TOWN OF BERTHOUD MS4 COMPLIANCE AND ENFORCEMENT PROGRAM          </a:t>
            </a:r>
            <a:r>
              <a:rPr lang="en-US" sz="1000" i="1" dirty="0">
                <a:solidFill>
                  <a:schemeClr val="tx1"/>
                </a:solidFill>
              </a:rPr>
              <a:t>draft created 9/24/23 &amp; updated 10/26/23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1847FCCD-4351-E33E-1AF6-29B3A53435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089" y="42920"/>
            <a:ext cx="1118235" cy="9144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932B8E8-8E09-A889-1235-43D2FEC3253C}"/>
              </a:ext>
            </a:extLst>
          </p:cNvPr>
          <p:cNvSpPr/>
          <p:nvPr/>
        </p:nvSpPr>
        <p:spPr>
          <a:xfrm>
            <a:off x="645191" y="2750670"/>
            <a:ext cx="1391216" cy="9563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1.  Grading and Erosion Control (GESC) Permit Form – Online</a:t>
            </a:r>
            <a:endParaRPr lang="en-US" sz="1400" strike="sngStrike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5B5291-2B8D-4C5F-54A6-89778E26B11A}"/>
              </a:ext>
            </a:extLst>
          </p:cNvPr>
          <p:cNvSpPr/>
          <p:nvPr/>
        </p:nvSpPr>
        <p:spPr>
          <a:xfrm>
            <a:off x="1192356" y="4146037"/>
            <a:ext cx="1391216" cy="135230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2. Applicant Submits Permit via Community Core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4183D068-1D4A-8B64-1083-F6CC02B0F5B3}"/>
              </a:ext>
            </a:extLst>
          </p:cNvPr>
          <p:cNvSpPr/>
          <p:nvPr/>
        </p:nvSpPr>
        <p:spPr>
          <a:xfrm>
            <a:off x="2112934" y="3041789"/>
            <a:ext cx="478308" cy="262863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BF8831-2736-A56D-3A70-0D67A05BD087}"/>
              </a:ext>
            </a:extLst>
          </p:cNvPr>
          <p:cNvSpPr/>
          <p:nvPr/>
        </p:nvSpPr>
        <p:spPr>
          <a:xfrm>
            <a:off x="8176017" y="2779596"/>
            <a:ext cx="1191237" cy="9563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6.  Inspection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D303B4-A91F-660F-066C-1859382FCA72}"/>
              </a:ext>
            </a:extLst>
          </p:cNvPr>
          <p:cNvSpPr/>
          <p:nvPr/>
        </p:nvSpPr>
        <p:spPr>
          <a:xfrm>
            <a:off x="6408183" y="2759337"/>
            <a:ext cx="1346783" cy="9563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5.  Initial Erosion Control Measures Installed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BC5D53-8ECF-32DC-2CB2-472451684FE6}"/>
              </a:ext>
            </a:extLst>
          </p:cNvPr>
          <p:cNvSpPr/>
          <p:nvPr/>
        </p:nvSpPr>
        <p:spPr>
          <a:xfrm>
            <a:off x="4361688" y="4338153"/>
            <a:ext cx="1523541" cy="11630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For public improvement work, surety is provided in compliance with the Development Agreement.  For Building Permits Payment is made via Counter or Call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E8CC81A-D669-5A2F-D4AE-86B93240ADB4}"/>
              </a:ext>
            </a:extLst>
          </p:cNvPr>
          <p:cNvSpPr/>
          <p:nvPr/>
        </p:nvSpPr>
        <p:spPr>
          <a:xfrm>
            <a:off x="2670907" y="2739781"/>
            <a:ext cx="1261842" cy="9563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3. Staff Performs Completeness Review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B6ADA5-815B-A01E-57C1-A53193B2BB92}"/>
              </a:ext>
            </a:extLst>
          </p:cNvPr>
          <p:cNvSpPr/>
          <p:nvPr/>
        </p:nvSpPr>
        <p:spPr>
          <a:xfrm>
            <a:off x="2670738" y="3737707"/>
            <a:ext cx="1257279" cy="14478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If reviewed and approved under a Subdivision Review Process, Engineering to confirm that a Development Agreement is in place and Move to Step 4</a:t>
            </a:r>
          </a:p>
        </p:txBody>
      </p:sp>
      <p:sp>
        <p:nvSpPr>
          <p:cNvPr id="20" name="Arrow: Left 19">
            <a:extLst>
              <a:ext uri="{FF2B5EF4-FFF2-40B4-BE49-F238E27FC236}">
                <a16:creationId xmlns:a16="http://schemas.microsoft.com/office/drawing/2014/main" id="{7BDC503A-9B7C-579D-2971-9A98D6FFF075}"/>
              </a:ext>
            </a:extLst>
          </p:cNvPr>
          <p:cNvSpPr/>
          <p:nvPr/>
        </p:nvSpPr>
        <p:spPr>
          <a:xfrm rot="5400000">
            <a:off x="-85390" y="4683049"/>
            <a:ext cx="2030122" cy="342319"/>
          </a:xfrm>
          <a:prstGeom prst="lef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65223A1-FEA4-FB11-E1A6-F275DAFE8411}"/>
              </a:ext>
            </a:extLst>
          </p:cNvPr>
          <p:cNvSpPr/>
          <p:nvPr/>
        </p:nvSpPr>
        <p:spPr>
          <a:xfrm>
            <a:off x="6402969" y="5086882"/>
            <a:ext cx="1448710" cy="1293772"/>
          </a:xfrm>
          <a:prstGeom prst="rect">
            <a:avLst/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Building to issue a stop work order if applicant fails to comply.  Penalty payment = 2x the permit fee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C1BF28-BDF4-4B4B-1C1D-9BEED19486F6}"/>
              </a:ext>
            </a:extLst>
          </p:cNvPr>
          <p:cNvSpPr/>
          <p:nvPr/>
        </p:nvSpPr>
        <p:spPr>
          <a:xfrm>
            <a:off x="4368240" y="2739782"/>
            <a:ext cx="1516989" cy="9354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4. Permit is accepted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1175AA6-6D28-385B-7708-BE47A6BB1992}"/>
              </a:ext>
            </a:extLst>
          </p:cNvPr>
          <p:cNvSpPr/>
          <p:nvPr/>
        </p:nvSpPr>
        <p:spPr>
          <a:xfrm>
            <a:off x="4368240" y="3756246"/>
            <a:ext cx="1510437" cy="48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Community Core generates invoice &amp; emails  applicant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73003AB-B7D0-1E90-0B87-F379BE6D6D52}"/>
              </a:ext>
            </a:extLst>
          </p:cNvPr>
          <p:cNvSpPr/>
          <p:nvPr/>
        </p:nvSpPr>
        <p:spPr>
          <a:xfrm>
            <a:off x="4359196" y="5599963"/>
            <a:ext cx="1526033" cy="7742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Engineering to schedule on-site pre-construction meeting [Site-specific development plans and Subdivisions only] 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6754788-4236-00E9-13DE-16C5B1EB7D0F}"/>
              </a:ext>
            </a:extLst>
          </p:cNvPr>
          <p:cNvSpPr/>
          <p:nvPr/>
        </p:nvSpPr>
        <p:spPr>
          <a:xfrm>
            <a:off x="8183423" y="3799849"/>
            <a:ext cx="1183831" cy="12003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Inspections are performed either by Engineering for Subdivision Improvements or by Building for Building Permits</a:t>
            </a:r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28D3BA4F-3C08-5DBF-96B4-FC95B58AA93D}"/>
              </a:ext>
            </a:extLst>
          </p:cNvPr>
          <p:cNvSpPr/>
          <p:nvPr/>
        </p:nvSpPr>
        <p:spPr>
          <a:xfrm>
            <a:off x="6019707" y="3086523"/>
            <a:ext cx="348491" cy="262863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473E3563-3616-EFCE-B1FA-53806541DBB1}"/>
              </a:ext>
            </a:extLst>
          </p:cNvPr>
          <p:cNvSpPr/>
          <p:nvPr/>
        </p:nvSpPr>
        <p:spPr>
          <a:xfrm>
            <a:off x="3999140" y="3041789"/>
            <a:ext cx="348491" cy="262863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970F3283-9965-FF28-253D-127247A89B70}"/>
              </a:ext>
            </a:extLst>
          </p:cNvPr>
          <p:cNvSpPr/>
          <p:nvPr/>
        </p:nvSpPr>
        <p:spPr>
          <a:xfrm rot="5400000">
            <a:off x="1207501" y="3802255"/>
            <a:ext cx="348491" cy="262863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E1B4805-8B0A-5362-2798-7B742FAFE0F1}"/>
              </a:ext>
            </a:extLst>
          </p:cNvPr>
          <p:cNvSpPr/>
          <p:nvPr/>
        </p:nvSpPr>
        <p:spPr>
          <a:xfrm rot="5400000">
            <a:off x="1720373" y="3536263"/>
            <a:ext cx="956350" cy="16843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8305A29-25E9-8EB0-97EC-1587BE0EA7B2}"/>
              </a:ext>
            </a:extLst>
          </p:cNvPr>
          <p:cNvSpPr/>
          <p:nvPr/>
        </p:nvSpPr>
        <p:spPr>
          <a:xfrm rot="5400000">
            <a:off x="2969031" y="5481140"/>
            <a:ext cx="665254" cy="15726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1EDFCD66-AFDF-124A-0CED-11535D1F4C29}"/>
              </a:ext>
            </a:extLst>
          </p:cNvPr>
          <p:cNvSpPr/>
          <p:nvPr/>
        </p:nvSpPr>
        <p:spPr>
          <a:xfrm>
            <a:off x="7797812" y="3093687"/>
            <a:ext cx="348491" cy="262863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13327F9-B700-DBB2-2A68-0CFF7184C490}"/>
              </a:ext>
            </a:extLst>
          </p:cNvPr>
          <p:cNvSpPr/>
          <p:nvPr/>
        </p:nvSpPr>
        <p:spPr>
          <a:xfrm>
            <a:off x="9780683" y="2750917"/>
            <a:ext cx="1456115" cy="9563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7.  Building Permit Issuance or Warranty Start</a:t>
            </a: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9FA80286-6FB3-A340-90D5-ED4CD8358496}"/>
              </a:ext>
            </a:extLst>
          </p:cNvPr>
          <p:cNvSpPr/>
          <p:nvPr/>
        </p:nvSpPr>
        <p:spPr>
          <a:xfrm>
            <a:off x="9399723" y="3086523"/>
            <a:ext cx="348491" cy="262863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9462C72-C424-27A7-ED66-3F74D7E50FDE}"/>
              </a:ext>
            </a:extLst>
          </p:cNvPr>
          <p:cNvSpPr/>
          <p:nvPr/>
        </p:nvSpPr>
        <p:spPr>
          <a:xfrm>
            <a:off x="8176015" y="5604167"/>
            <a:ext cx="1307358" cy="4725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Failed Inspections require repair within 48 hours, or time determined by inspector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52470DC-FEC3-BABB-F2D3-7969E44AA274}"/>
              </a:ext>
            </a:extLst>
          </p:cNvPr>
          <p:cNvSpPr/>
          <p:nvPr/>
        </p:nvSpPr>
        <p:spPr>
          <a:xfrm>
            <a:off x="8183423" y="5071448"/>
            <a:ext cx="1183831" cy="4725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Inspections occur during duration of construction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B891B60-E01F-4300-A33F-5DA21A43ACE3}"/>
              </a:ext>
            </a:extLst>
          </p:cNvPr>
          <p:cNvSpPr/>
          <p:nvPr/>
        </p:nvSpPr>
        <p:spPr>
          <a:xfrm>
            <a:off x="8176015" y="6136886"/>
            <a:ext cx="1183831" cy="4725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Repeat inspection fees?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23CDA27-B4D7-DD33-4089-C1A3B93FC142}"/>
              </a:ext>
            </a:extLst>
          </p:cNvPr>
          <p:cNvSpPr/>
          <p:nvPr/>
        </p:nvSpPr>
        <p:spPr>
          <a:xfrm>
            <a:off x="9784711" y="3771447"/>
            <a:ext cx="1448711" cy="22994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Inspection Reporting Form to be kept on-site during entire length of construction. Contractor to maintain accurate and up-to-date records of all permits, plans, inspections, and corrective actions taken. This documentation is vital for demonstrating compliance during any regulatory audits.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5223A1-FEA4-FB11-E1A6-F275DAFE8411}"/>
              </a:ext>
            </a:extLst>
          </p:cNvPr>
          <p:cNvSpPr/>
          <p:nvPr/>
        </p:nvSpPr>
        <p:spPr>
          <a:xfrm>
            <a:off x="839337" y="5869962"/>
            <a:ext cx="2540954" cy="200963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Incomplete applications are returned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D4E7044F-4152-5D30-6FE1-4534D665EDE2}"/>
              </a:ext>
            </a:extLst>
          </p:cNvPr>
          <p:cNvSpPr/>
          <p:nvPr/>
        </p:nvSpPr>
        <p:spPr>
          <a:xfrm flipH="1">
            <a:off x="7851678" y="5701660"/>
            <a:ext cx="301339" cy="244600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75F706F8-28B5-CB3E-62BA-4BC13D5A2022}"/>
              </a:ext>
            </a:extLst>
          </p:cNvPr>
          <p:cNvSpPr/>
          <p:nvPr/>
        </p:nvSpPr>
        <p:spPr>
          <a:xfrm>
            <a:off x="7101212" y="6456022"/>
            <a:ext cx="1042358" cy="244600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81A7F5-957C-E4A7-B389-932FD45DAF27}"/>
              </a:ext>
            </a:extLst>
          </p:cNvPr>
          <p:cNvSpPr/>
          <p:nvPr/>
        </p:nvSpPr>
        <p:spPr>
          <a:xfrm rot="5400000">
            <a:off x="7097874" y="6383992"/>
            <a:ext cx="135058" cy="12838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728F3BD-8570-5900-AB18-E616B01557D0}"/>
              </a:ext>
            </a:extLst>
          </p:cNvPr>
          <p:cNvSpPr/>
          <p:nvPr/>
        </p:nvSpPr>
        <p:spPr>
          <a:xfrm>
            <a:off x="4166237" y="927027"/>
            <a:ext cx="4017186" cy="5612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If disturbance </a:t>
            </a:r>
            <a:r>
              <a:rPr lang="en-US" sz="1200" u="sng" dirty="0">
                <a:solidFill>
                  <a:schemeClr val="tx1"/>
                </a:solidFill>
              </a:rPr>
              <a:t>&gt;</a:t>
            </a:r>
            <a:r>
              <a:rPr lang="en-US" sz="1200" dirty="0">
                <a:solidFill>
                  <a:schemeClr val="tx1"/>
                </a:solidFill>
              </a:rPr>
              <a:t> 0.5 acres or part of a larger common plan = Town – issued Stormwater Quality Permit [aka Grading and Erosion Control Permit]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EA65589-53BF-9632-9B55-5A1F511BA568}"/>
              </a:ext>
            </a:extLst>
          </p:cNvPr>
          <p:cNvSpPr/>
          <p:nvPr/>
        </p:nvSpPr>
        <p:spPr>
          <a:xfrm>
            <a:off x="4173385" y="1739872"/>
            <a:ext cx="3979632" cy="4669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If  disturbance &gt; 1 acre = State Stormwater Permit Certification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B916CACB-D55D-908E-F82C-F1AB2C6D0780}"/>
              </a:ext>
            </a:extLst>
          </p:cNvPr>
          <p:cNvSpPr/>
          <p:nvPr/>
        </p:nvSpPr>
        <p:spPr>
          <a:xfrm>
            <a:off x="8183423" y="1467736"/>
            <a:ext cx="753652" cy="29271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B95261C-6C15-B395-9CD4-91E4167831CD}"/>
              </a:ext>
            </a:extLst>
          </p:cNvPr>
          <p:cNvSpPr/>
          <p:nvPr/>
        </p:nvSpPr>
        <p:spPr>
          <a:xfrm>
            <a:off x="125219" y="1136425"/>
            <a:ext cx="3969189" cy="9563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Erosion Control Plans will be reviewed by Engineering  through site-specific development review processes. Small-site erosion control is reviewed through the Building Permit process.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6EF06E8-265D-0CCA-D30E-4BDCA4E70CF2}"/>
              </a:ext>
            </a:extLst>
          </p:cNvPr>
          <p:cNvSpPr/>
          <p:nvPr/>
        </p:nvSpPr>
        <p:spPr>
          <a:xfrm>
            <a:off x="1272324" y="2262631"/>
            <a:ext cx="9265470" cy="15928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Town Process</a:t>
            </a:r>
          </a:p>
        </p:txBody>
      </p:sp>
      <p:sp>
        <p:nvSpPr>
          <p:cNvPr id="53" name="Arrow: Right 52">
            <a:extLst>
              <a:ext uri="{FF2B5EF4-FFF2-40B4-BE49-F238E27FC236}">
                <a16:creationId xmlns:a16="http://schemas.microsoft.com/office/drawing/2014/main" id="{8927F5F2-CF18-A8CB-1295-0412A1E3ECA6}"/>
              </a:ext>
            </a:extLst>
          </p:cNvPr>
          <p:cNvSpPr/>
          <p:nvPr/>
        </p:nvSpPr>
        <p:spPr>
          <a:xfrm rot="5400000">
            <a:off x="1164239" y="2350137"/>
            <a:ext cx="377055" cy="32082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D387227-A5CD-D4D2-1D1C-D18DE9DF7614}"/>
              </a:ext>
            </a:extLst>
          </p:cNvPr>
          <p:cNvSpPr/>
          <p:nvPr/>
        </p:nvSpPr>
        <p:spPr>
          <a:xfrm>
            <a:off x="9067801" y="1190262"/>
            <a:ext cx="2618064" cy="8629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Town Stormwater Quality Permit 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395CCEF-6685-0803-BD66-1DF7D443657A}"/>
              </a:ext>
            </a:extLst>
          </p:cNvPr>
          <p:cNvSpPr/>
          <p:nvPr/>
        </p:nvSpPr>
        <p:spPr>
          <a:xfrm rot="5400000">
            <a:off x="10348352" y="2170332"/>
            <a:ext cx="304533" cy="19863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67A9185-F1F1-627B-F1A7-2A8816ABA8DE}"/>
              </a:ext>
            </a:extLst>
          </p:cNvPr>
          <p:cNvSpPr/>
          <p:nvPr/>
        </p:nvSpPr>
        <p:spPr>
          <a:xfrm>
            <a:off x="6402969" y="3771446"/>
            <a:ext cx="1346783" cy="956348"/>
          </a:xfrm>
          <a:prstGeom prst="rect">
            <a:avLst/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No land disturbance allowed prior to installation of permitter controls</a:t>
            </a:r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C8B5D9DA-EBD1-08D4-19DD-A0AFA685F467}"/>
              </a:ext>
            </a:extLst>
          </p:cNvPr>
          <p:cNvSpPr/>
          <p:nvPr/>
        </p:nvSpPr>
        <p:spPr>
          <a:xfrm rot="5400000">
            <a:off x="6955518" y="4775160"/>
            <a:ext cx="291389" cy="275661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A8F6A45-5F10-9E51-4AD1-A5229DA9A52D}"/>
              </a:ext>
            </a:extLst>
          </p:cNvPr>
          <p:cNvSpPr/>
          <p:nvPr/>
        </p:nvSpPr>
        <p:spPr>
          <a:xfrm>
            <a:off x="9788772" y="6136886"/>
            <a:ext cx="1444650" cy="563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Final Landscape or stabilization measures and drainage installed and inspected</a:t>
            </a:r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DFFB712E-A1D0-1C9B-0AD3-00D56DF75DB8}"/>
              </a:ext>
            </a:extLst>
          </p:cNvPr>
          <p:cNvSpPr/>
          <p:nvPr/>
        </p:nvSpPr>
        <p:spPr>
          <a:xfrm>
            <a:off x="5824045" y="1452524"/>
            <a:ext cx="462274" cy="31853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1457558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332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Johnson</dc:creator>
  <cp:lastModifiedBy>Anne Johnson</cp:lastModifiedBy>
  <cp:revision>13</cp:revision>
  <dcterms:created xsi:type="dcterms:W3CDTF">2023-03-07T21:01:14Z</dcterms:created>
  <dcterms:modified xsi:type="dcterms:W3CDTF">2023-10-26T14:04:58Z</dcterms:modified>
</cp:coreProperties>
</file>